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9" r:id="rId2"/>
    <p:sldId id="287" r:id="rId3"/>
    <p:sldId id="260" r:id="rId4"/>
    <p:sldId id="288" r:id="rId5"/>
    <p:sldId id="281" r:id="rId6"/>
    <p:sldId id="293" r:id="rId7"/>
    <p:sldId id="298" r:id="rId8"/>
    <p:sldId id="301" r:id="rId9"/>
    <p:sldId id="294" r:id="rId10"/>
    <p:sldId id="295" r:id="rId11"/>
    <p:sldId id="296" r:id="rId12"/>
    <p:sldId id="290" r:id="rId13"/>
    <p:sldId id="29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1"/>
    <p:restoredTop sz="95250" autoAdjust="0"/>
  </p:normalViewPr>
  <p:slideViewPr>
    <p:cSldViewPr snapToGrid="0" snapToObjects="1">
      <p:cViewPr varScale="1">
        <p:scale>
          <a:sx n="105" d="100"/>
          <a:sy n="105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E16FB-7CFB-3141-938A-8D4457BDCF66}" type="datetimeFigureOut">
              <a:rPr lang="fr-FR" smtClean="0"/>
              <a:t>31/08/2022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F7424-32E3-6146-9A6D-8486C877D5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67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F7424-32E3-6146-9A6D-8486C877D5B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9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F7424-32E3-6146-9A6D-8486C877D5B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F7424-32E3-6146-9A6D-8486C877D5B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07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F7424-32E3-6146-9A6D-8486C877D5B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78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F7424-32E3-6146-9A6D-8486C877D5B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809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F7424-32E3-6146-9A6D-8486C877D5B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56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F7424-32E3-6146-9A6D-8486C877D5B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434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F7424-32E3-6146-9A6D-8486C877D5B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68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DA7D-C318-FE40-8F93-11F093DDBD9F}" type="datetime1">
              <a:rPr lang="fr-FR" smtClean="0"/>
              <a:t>31/08/2022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EUTOPIA European University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8C45-0189-744B-99E3-00937BF43D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91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9A3C-49F6-5B4A-9C76-3C08285438D4}" type="datetime1">
              <a:rPr lang="fr-FR" smtClean="0"/>
              <a:t>31/08/2022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EUTOPIA European University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8C45-0189-744B-99E3-00937BF43D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80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197C-B845-504A-BDC9-13784CB333C0}" type="datetime1">
              <a:rPr lang="fr-FR" smtClean="0"/>
              <a:t>31/08/2022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EUTOPIA European University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8C45-0189-744B-99E3-00937BF43D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72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A4A7-FF6E-C54D-A7E3-BFD18C8C8967}" type="datetime1">
              <a:rPr lang="fr-FR" smtClean="0"/>
              <a:t>31/08/2022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EUTOPIA European University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8C45-0189-744B-99E3-00937BF43D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02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F6FC-662F-014D-B596-3576AE72E8D5}" type="datetime1">
              <a:rPr lang="fr-FR" smtClean="0"/>
              <a:t>31/08/2022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EUTOPIA European University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8C45-0189-744B-99E3-00937BF43D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05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1D48-BEE8-0D42-BC37-232A20D9B1D4}" type="datetime1">
              <a:rPr lang="fr-FR" smtClean="0"/>
              <a:t>31/08/2022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EUTOPIA European University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8C45-0189-744B-99E3-00937BF43D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19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6D62-622A-8848-847A-E8280F73F986}" type="datetime1">
              <a:rPr lang="fr-FR" smtClean="0"/>
              <a:t>31/08/2022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EUTOPIA European University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8C45-0189-744B-99E3-00937BF43D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22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FE8A-0E69-504D-B7A6-4A7547D5FD36}" type="datetime1">
              <a:rPr lang="fr-FR" smtClean="0"/>
              <a:t>31/08/2022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EUTOPIA European University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8C45-0189-744B-99E3-00937BF43D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52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AC0-36CB-D044-9DA9-F842ACCE9B17}" type="datetime1">
              <a:rPr lang="fr-FR" smtClean="0"/>
              <a:t>31/08/2022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EUTOPIA European University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8C45-0189-744B-99E3-00937BF43D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41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21BC-8788-A74D-9CD6-6607111C9404}" type="datetime1">
              <a:rPr lang="fr-FR" smtClean="0"/>
              <a:t>31/08/2022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EUTOPIA European University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8C45-0189-744B-99E3-00937BF43D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40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DC39-5B4F-F744-89CD-43E5FCCB50D2}" type="datetime1">
              <a:rPr lang="fr-FR" smtClean="0"/>
              <a:t>31/08/2022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EUTOPIA European University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8C45-0189-744B-99E3-00937BF43D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85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63E82-1AE5-F140-8516-AD55198E4D7B}" type="datetime1">
              <a:rPr lang="fr-FR" smtClean="0"/>
              <a:t>31/08/2022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EUTOPIA European University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C8C45-0189-744B-99E3-00937BF43D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warwickineurope%40warwick.ac.uk" TargetMode="External"/><Relationship Id="rId3" Type="http://schemas.openxmlformats.org/officeDocument/2006/relationships/hyperlink" Target="mailto:RD.secretariaat%40vub.be" TargetMode="External"/><Relationship Id="rId7" Type="http://schemas.openxmlformats.org/officeDocument/2006/relationships/hyperlink" Target="mailto:eutopia%40upf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ebeka.lesjak%40uni-lj.si" TargetMode="External"/><Relationship Id="rId5" Type="http://schemas.openxmlformats.org/officeDocument/2006/relationships/hyperlink" Target="mailto:andreea.maris@gu.se" TargetMode="External"/><Relationship Id="rId4" Type="http://schemas.openxmlformats.org/officeDocument/2006/relationships/hyperlink" Target="mailto:karine.gambier-leroy%40cyu.fr" TargetMode="External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F5C6070-530C-42D7-A867-CFCDB36E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7" t="16958" r="50850" b="13528"/>
          <a:stretch/>
        </p:blipFill>
        <p:spPr>
          <a:xfrm>
            <a:off x="0" y="0"/>
            <a:ext cx="5095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D47C9A-05D9-40D3-B6E0-C0A49BEEFC81}"/>
              </a:ext>
            </a:extLst>
          </p:cNvPr>
          <p:cNvSpPr txBox="1"/>
          <p:nvPr/>
        </p:nvSpPr>
        <p:spPr>
          <a:xfrm>
            <a:off x="6674017" y="2682022"/>
            <a:ext cx="4764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000" b="1" dirty="0">
                <a:solidFill>
                  <a:schemeClr val="accent1"/>
                </a:solidFill>
                <a:latin typeface="+mj-lt"/>
              </a:rPr>
              <a:t>CRC Incubators</a:t>
            </a:r>
          </a:p>
          <a:p>
            <a:pPr lvl="0"/>
            <a:r>
              <a:rPr lang="en-GB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4000" b="1" dirty="0">
                <a:solidFill>
                  <a:schemeClr val="accent1"/>
                </a:solidFill>
                <a:latin typeface="+mj-lt"/>
              </a:rPr>
              <a:t> </a:t>
            </a:r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59B058-7863-4AA2-87B8-F843DD9CE628}"/>
              </a:ext>
            </a:extLst>
          </p:cNvPr>
          <p:cNvSpPr txBox="1"/>
          <p:nvPr/>
        </p:nvSpPr>
        <p:spPr>
          <a:xfrm>
            <a:off x="9264315" y="4482766"/>
            <a:ext cx="2410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>
                <a:solidFill>
                  <a:schemeClr val="accent1"/>
                </a:solidFill>
                <a:latin typeface="+mj-lt"/>
              </a:rPr>
              <a:t>Online webinar</a:t>
            </a:r>
          </a:p>
          <a:p>
            <a:pPr lvl="0"/>
            <a:r>
              <a:rPr lang="en-GB" sz="2000" b="1" dirty="0">
                <a:solidFill>
                  <a:schemeClr val="accent1"/>
                </a:solidFill>
                <a:latin typeface="+mj-lt"/>
              </a:rPr>
              <a:t>30.08.2022</a:t>
            </a:r>
          </a:p>
          <a:p>
            <a:pPr lvl="0"/>
            <a:r>
              <a:rPr lang="en-GB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4000" b="1" dirty="0">
                <a:solidFill>
                  <a:schemeClr val="accent1"/>
                </a:solidFill>
                <a:latin typeface="+mj-lt"/>
              </a:rPr>
              <a:t> </a:t>
            </a:r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242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45BBB538-E7C9-FA46-971F-A253A8B1E53D}"/>
              </a:ext>
            </a:extLst>
          </p:cNvPr>
          <p:cNvSpPr txBox="1"/>
          <p:nvPr/>
        </p:nvSpPr>
        <p:spPr>
          <a:xfrm>
            <a:off x="580977" y="2686639"/>
            <a:ext cx="11282159" cy="4171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Questions from the final reporting template</a:t>
            </a:r>
          </a:p>
          <a:p>
            <a:endParaRPr lang="en-GB" sz="2000" b="1" dirty="0">
              <a:solidFill>
                <a:schemeClr val="accent1"/>
              </a:solidFill>
            </a:endParaRPr>
          </a:p>
          <a:p>
            <a:r>
              <a:rPr lang="sv-SE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Details</a:t>
            </a:r>
            <a:r>
              <a:rPr lang="sv-S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CRC </a:t>
            </a:r>
            <a:r>
              <a:rPr lang="sv-SE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Incubator</a:t>
            </a:r>
            <a:endParaRPr lang="sv-S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CRC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Incubator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gender and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hosting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institution for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person).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Budgeted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unbudgeted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Aims</a:t>
            </a:r>
            <a:r>
              <a:rPr lang="sv-S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v-SE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lang="sv-S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Planned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(online &amp;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residential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in the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planned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(ex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added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removed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SDG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CRC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incubator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towards</a:t>
            </a:r>
            <a:endParaRPr lang="sv-S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sv-S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</a:t>
            </a:r>
            <a:r>
              <a:rPr lang="sv-S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</a:t>
            </a:r>
            <a:endParaRPr lang="sv-S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nline and/or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residential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public?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no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endParaRPr lang="sv-S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8523556B-FD2E-C444-9E90-33DA4F309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25"/>
          <a:stretch/>
        </p:blipFill>
        <p:spPr>
          <a:xfrm>
            <a:off x="-1" y="0"/>
            <a:ext cx="12192763" cy="26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2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45BBB538-E7C9-FA46-971F-A253A8B1E53D}"/>
              </a:ext>
            </a:extLst>
          </p:cNvPr>
          <p:cNvSpPr txBox="1"/>
          <p:nvPr/>
        </p:nvSpPr>
        <p:spPr>
          <a:xfrm>
            <a:off x="625642" y="2686639"/>
            <a:ext cx="9673390" cy="417136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sv-S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sv-S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v-S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Documenting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as: experiments, </a:t>
            </a:r>
            <a:r>
              <a:rPr lang="sv-S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research, </a:t>
            </a:r>
            <a:r>
              <a:rPr lang="sv-S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submitted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and/or </a:t>
            </a:r>
            <a:r>
              <a:rPr lang="sv-S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granted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joint </a:t>
            </a:r>
            <a:r>
              <a:rPr lang="sv-S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sv-S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risk – </a:t>
            </a:r>
            <a:r>
              <a:rPr lang="sv-SE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sv-S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</a:t>
            </a:r>
            <a:r>
              <a:rPr lang="sv-S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sv-S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sv-S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v-SE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mpact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cross-sectorial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plans for </a:t>
            </a:r>
            <a:r>
              <a:rPr lang="sv-S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CRC </a:t>
            </a:r>
            <a:r>
              <a:rPr lang="sv-S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Incubator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Dissemination and </a:t>
            </a:r>
            <a:r>
              <a:rPr lang="sv-S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visibility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lists</a:t>
            </a: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8523556B-FD2E-C444-9E90-33DA4F309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25"/>
          <a:stretch/>
        </p:blipFill>
        <p:spPr>
          <a:xfrm>
            <a:off x="-1" y="0"/>
            <a:ext cx="12192763" cy="26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7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F5C6070-530C-42D7-A867-CFCDB36E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7" t="16958" r="50850" b="13528"/>
          <a:stretch/>
        </p:blipFill>
        <p:spPr>
          <a:xfrm>
            <a:off x="0" y="0"/>
            <a:ext cx="5095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D47C9A-05D9-40D3-B6E0-C0A49BEEFC81}"/>
              </a:ext>
            </a:extLst>
          </p:cNvPr>
          <p:cNvSpPr txBox="1"/>
          <p:nvPr/>
        </p:nvSpPr>
        <p:spPr>
          <a:xfrm>
            <a:off x="5819775" y="2152650"/>
            <a:ext cx="4457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000" b="1" dirty="0">
                <a:solidFill>
                  <a:schemeClr val="accent1"/>
                </a:solidFill>
                <a:latin typeface="+mj-lt"/>
              </a:rPr>
              <a:t>QUESTIONS &amp; ANSWERS</a:t>
            </a:r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619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id="{098CCBD3-B5D4-6A40-9F0F-3DE91FD6BF8E}"/>
              </a:ext>
            </a:extLst>
          </p:cNvPr>
          <p:cNvSpPr txBox="1"/>
          <p:nvPr/>
        </p:nvSpPr>
        <p:spPr>
          <a:xfrm>
            <a:off x="580978" y="2844830"/>
            <a:ext cx="10904538" cy="451338"/>
          </a:xfrm>
          <a:prstGeom prst="rect">
            <a:avLst/>
          </a:prstGeom>
          <a:noFill/>
        </p:spPr>
        <p:txBody>
          <a:bodyPr wrap="square" rtlCol="0" anchor="t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fr-FR" sz="2300" b="1" dirty="0">
                <a:solidFill>
                  <a:schemeClr val="accent1"/>
                </a:solidFill>
              </a:rPr>
              <a:t>CONNECTED RESEARCH COMMUNITIES</a:t>
            </a:r>
          </a:p>
          <a:p>
            <a:pPr>
              <a:spcAft>
                <a:spcPts val="600"/>
              </a:spcAft>
            </a:pPr>
            <a:endParaRPr lang="fr-FR" sz="28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fr-FR" sz="2800" dirty="0">
              <a:latin typeface="+mj-lt"/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45BBB538-E7C9-FA46-971F-A253A8B1E53D}"/>
              </a:ext>
            </a:extLst>
          </p:cNvPr>
          <p:cNvSpPr txBox="1"/>
          <p:nvPr/>
        </p:nvSpPr>
        <p:spPr>
          <a:xfrm>
            <a:off x="580978" y="3561833"/>
            <a:ext cx="10904538" cy="319991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b="0" i="0" dirty="0" err="1">
                <a:solidFill>
                  <a:srgbClr val="3D4543"/>
                </a:solidFill>
                <a:effectLst/>
                <a:latin typeface="inherit"/>
              </a:rPr>
              <a:t>Vrije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 </a:t>
            </a:r>
            <a:r>
              <a:rPr lang="sv-SE" sz="1600" b="0" i="0" dirty="0" err="1">
                <a:solidFill>
                  <a:srgbClr val="3D4543"/>
                </a:solidFill>
                <a:effectLst/>
                <a:latin typeface="inherit"/>
              </a:rPr>
              <a:t>Universiteit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 </a:t>
            </a:r>
            <a:r>
              <a:rPr lang="sv-SE" sz="1600" b="0" i="0" dirty="0" err="1">
                <a:solidFill>
                  <a:srgbClr val="3D4543"/>
                </a:solidFill>
                <a:effectLst/>
                <a:latin typeface="inherit"/>
              </a:rPr>
              <a:t>Brussel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: </a:t>
            </a:r>
            <a:r>
              <a:rPr lang="sv-SE" sz="1600" b="0" i="0" u="sng" dirty="0">
                <a:solidFill>
                  <a:srgbClr val="1E67B5"/>
                </a:solidFill>
                <a:effectLst/>
                <a:latin typeface="inherit"/>
                <a:hlinkClick r:id="rId3"/>
              </a:rPr>
              <a:t>RD.secretariaat@vub.be</a:t>
            </a:r>
            <a:endParaRPr lang="sv-SE" sz="1600" b="0" i="0" dirty="0">
              <a:solidFill>
                <a:srgbClr val="3D4543"/>
              </a:solidFill>
              <a:effectLst/>
              <a:latin typeface="inheri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CY </a:t>
            </a:r>
            <a:r>
              <a:rPr lang="sv-SE" sz="1600" b="0" i="0" dirty="0" err="1">
                <a:solidFill>
                  <a:srgbClr val="3D4543"/>
                </a:solidFill>
                <a:effectLst/>
                <a:latin typeface="inherit"/>
              </a:rPr>
              <a:t>Cergy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 Paris University: </a:t>
            </a:r>
            <a:r>
              <a:rPr lang="sv-SE" sz="1600" b="1" i="0" dirty="0">
                <a:solidFill>
                  <a:srgbClr val="3D4543"/>
                </a:solidFill>
                <a:effectLst/>
                <a:latin typeface="inherit"/>
              </a:rPr>
              <a:t>Karine Gambier-Leroy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, </a:t>
            </a:r>
            <a:r>
              <a:rPr lang="sv-SE" sz="1600" b="0" i="0" dirty="0" err="1">
                <a:solidFill>
                  <a:srgbClr val="3D4543"/>
                </a:solidFill>
                <a:effectLst/>
                <a:latin typeface="inherit"/>
              </a:rPr>
              <a:t>Secretary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-General </a:t>
            </a:r>
            <a:r>
              <a:rPr lang="sv-SE" sz="1600" b="0" i="0" dirty="0" err="1">
                <a:solidFill>
                  <a:srgbClr val="3D4543"/>
                </a:solidFill>
                <a:effectLst/>
                <a:latin typeface="inherit"/>
              </a:rPr>
              <a:t>of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 the Institut for </a:t>
            </a:r>
            <a:r>
              <a:rPr lang="sv-SE" sz="1600" b="0" i="0" dirty="0" err="1">
                <a:solidFill>
                  <a:srgbClr val="3D4543"/>
                </a:solidFill>
                <a:effectLst/>
                <a:latin typeface="inherit"/>
              </a:rPr>
              <a:t>Advanced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 Studies, CY </a:t>
            </a:r>
            <a:r>
              <a:rPr lang="sv-SE" sz="1600" b="0" i="0" dirty="0" err="1">
                <a:solidFill>
                  <a:srgbClr val="3D4543"/>
                </a:solidFill>
                <a:effectLst/>
                <a:latin typeface="inherit"/>
              </a:rPr>
              <a:t>Cergy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 Paris University, </a:t>
            </a:r>
            <a:r>
              <a:rPr lang="sv-SE" sz="1600" b="0" i="0" u="sng" dirty="0">
                <a:solidFill>
                  <a:srgbClr val="1E67B5"/>
                </a:solidFill>
                <a:effectLst/>
                <a:latin typeface="inherit"/>
                <a:hlinkClick r:id="rId4"/>
              </a:rPr>
              <a:t>karine.gambier-leroy@cyu.fr</a:t>
            </a:r>
            <a:endParaRPr lang="sv-SE" sz="1600" b="0" i="0" dirty="0">
              <a:solidFill>
                <a:srgbClr val="3D4543"/>
              </a:solidFill>
              <a:effectLst/>
              <a:latin typeface="inheri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University </a:t>
            </a:r>
            <a:r>
              <a:rPr lang="sv-SE" sz="1600" b="0" i="0" dirty="0" err="1">
                <a:solidFill>
                  <a:srgbClr val="3D4543"/>
                </a:solidFill>
                <a:effectLst/>
                <a:latin typeface="inherit"/>
              </a:rPr>
              <a:t>of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 Gothenburg: </a:t>
            </a:r>
            <a:r>
              <a:rPr lang="sv-SE" sz="1600" b="1" i="0" dirty="0">
                <a:solidFill>
                  <a:srgbClr val="3D4543"/>
                </a:solidFill>
                <a:effectLst/>
                <a:latin typeface="inherit"/>
              </a:rPr>
              <a:t>Andreea Maris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, Grants and Innovation Office, University </a:t>
            </a:r>
            <a:r>
              <a:rPr lang="sv-SE" sz="1600" b="0" i="0" dirty="0" err="1">
                <a:solidFill>
                  <a:srgbClr val="3D4543"/>
                </a:solidFill>
                <a:effectLst/>
                <a:latin typeface="inherit"/>
              </a:rPr>
              <a:t>of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 Gothenburg, </a:t>
            </a:r>
            <a:r>
              <a:rPr lang="sv-SE" sz="1600" b="0" i="0" u="sng" dirty="0">
                <a:solidFill>
                  <a:srgbClr val="1E67B5"/>
                </a:solidFill>
                <a:effectLst/>
                <a:latin typeface="inherit"/>
                <a:hlinkClick r:id="rId5"/>
              </a:rPr>
              <a:t>andreea.maris@gu.se</a:t>
            </a:r>
            <a:endParaRPr lang="sv-SE" sz="1600" b="0" i="0" dirty="0">
              <a:solidFill>
                <a:srgbClr val="3D4543"/>
              </a:solidFill>
              <a:effectLst/>
              <a:latin typeface="inheri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University </a:t>
            </a:r>
            <a:r>
              <a:rPr lang="sv-SE" sz="1600" b="0" i="0" dirty="0" err="1">
                <a:solidFill>
                  <a:srgbClr val="3D4543"/>
                </a:solidFill>
                <a:effectLst/>
                <a:latin typeface="inherit"/>
              </a:rPr>
              <a:t>of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 Ljubljana: </a:t>
            </a:r>
            <a:r>
              <a:rPr lang="sv-SE" sz="1600" b="1" i="0" dirty="0" err="1">
                <a:solidFill>
                  <a:srgbClr val="3D4543"/>
                </a:solidFill>
                <a:effectLst/>
                <a:latin typeface="inherit"/>
              </a:rPr>
              <a:t>Rebeka</a:t>
            </a:r>
            <a:r>
              <a:rPr lang="sv-SE" sz="1600" b="1" i="0" dirty="0">
                <a:solidFill>
                  <a:srgbClr val="3D4543"/>
                </a:solidFill>
                <a:effectLst/>
                <a:latin typeface="inherit"/>
              </a:rPr>
              <a:t> </a:t>
            </a:r>
            <a:r>
              <a:rPr lang="sv-SE" sz="1600" b="1" i="0" dirty="0" err="1">
                <a:solidFill>
                  <a:srgbClr val="3D4543"/>
                </a:solidFill>
                <a:effectLst/>
                <a:latin typeface="inherit"/>
              </a:rPr>
              <a:t>Lesjak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, University </a:t>
            </a:r>
            <a:r>
              <a:rPr lang="sv-SE" sz="1600" b="0" i="0" dirty="0" err="1">
                <a:solidFill>
                  <a:srgbClr val="3D4543"/>
                </a:solidFill>
                <a:effectLst/>
                <a:latin typeface="inherit"/>
              </a:rPr>
              <a:t>of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 Ljubljana Office for Research, </a:t>
            </a:r>
            <a:r>
              <a:rPr lang="sv-SE" sz="1600" b="0" i="0" u="sng" dirty="0">
                <a:solidFill>
                  <a:srgbClr val="1E67B5"/>
                </a:solidFill>
                <a:effectLst/>
                <a:latin typeface="inherit"/>
                <a:hlinkClick r:id="rId6"/>
              </a:rPr>
              <a:t>rebeka.lesjak@uni-.lj.si</a:t>
            </a:r>
            <a:endParaRPr lang="sv-SE" sz="1600" b="0" i="0" dirty="0">
              <a:solidFill>
                <a:srgbClr val="3D4543"/>
              </a:solidFill>
              <a:effectLst/>
              <a:latin typeface="inheri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b="0" i="0" dirty="0" err="1">
                <a:solidFill>
                  <a:srgbClr val="3D4543"/>
                </a:solidFill>
                <a:effectLst/>
                <a:latin typeface="inherit"/>
              </a:rPr>
              <a:t>Pompeu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 </a:t>
            </a:r>
            <a:r>
              <a:rPr lang="sv-SE" sz="1600" b="0" i="0" dirty="0" err="1">
                <a:solidFill>
                  <a:srgbClr val="3D4543"/>
                </a:solidFill>
                <a:effectLst/>
                <a:latin typeface="inherit"/>
              </a:rPr>
              <a:t>Fabra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 University: </a:t>
            </a:r>
            <a:r>
              <a:rPr lang="sv-SE" sz="1600" b="1" i="0" dirty="0" err="1">
                <a:solidFill>
                  <a:srgbClr val="3D4543"/>
                </a:solidFill>
                <a:effectLst/>
                <a:latin typeface="inherit"/>
              </a:rPr>
              <a:t>Mireia</a:t>
            </a:r>
            <a:r>
              <a:rPr lang="sv-SE" sz="1600" b="1" i="0" dirty="0">
                <a:solidFill>
                  <a:srgbClr val="3D4543"/>
                </a:solidFill>
                <a:effectLst/>
                <a:latin typeface="inherit"/>
              </a:rPr>
              <a:t> </a:t>
            </a:r>
            <a:r>
              <a:rPr lang="sv-SE" sz="1600" b="1" i="0" dirty="0" err="1">
                <a:solidFill>
                  <a:srgbClr val="3D4543"/>
                </a:solidFill>
                <a:effectLst/>
                <a:latin typeface="inherit"/>
              </a:rPr>
              <a:t>Calm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, EUTOPIA Office, </a:t>
            </a:r>
            <a:r>
              <a:rPr lang="sv-SE" sz="1600" b="0" i="0" u="sng" dirty="0">
                <a:solidFill>
                  <a:srgbClr val="1E67B5"/>
                </a:solidFill>
                <a:effectLst/>
                <a:latin typeface="inherit"/>
                <a:hlinkClick r:id="rId7"/>
              </a:rPr>
              <a:t>eutopia@upf.edu</a:t>
            </a:r>
            <a:endParaRPr lang="sv-SE" sz="1600" b="0" i="0" dirty="0">
              <a:solidFill>
                <a:srgbClr val="3D4543"/>
              </a:solidFill>
              <a:effectLst/>
              <a:latin typeface="inheri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University </a:t>
            </a:r>
            <a:r>
              <a:rPr lang="sv-SE" sz="1600" b="0" i="0" dirty="0" err="1">
                <a:solidFill>
                  <a:srgbClr val="3D4543"/>
                </a:solidFill>
                <a:effectLst/>
                <a:latin typeface="inherit"/>
              </a:rPr>
              <a:t>of</a:t>
            </a:r>
            <a:r>
              <a:rPr lang="sv-SE" sz="1600" b="0" i="0" dirty="0">
                <a:solidFill>
                  <a:srgbClr val="3D4543"/>
                </a:solidFill>
                <a:effectLst/>
                <a:latin typeface="inherit"/>
              </a:rPr>
              <a:t> Warwick: </a:t>
            </a:r>
            <a:r>
              <a:rPr lang="sv-SE" sz="1600" b="0" i="0" u="sng" dirty="0">
                <a:solidFill>
                  <a:srgbClr val="1E67B5"/>
                </a:solidFill>
                <a:effectLst/>
                <a:latin typeface="inherit"/>
                <a:hlinkClick r:id="rId8"/>
              </a:rPr>
              <a:t>warwickineurope@warwick.ac.uk</a:t>
            </a:r>
            <a:endParaRPr lang="sv-SE" sz="1600" b="0" i="0" dirty="0">
              <a:solidFill>
                <a:srgbClr val="3D4543"/>
              </a:solidFill>
              <a:effectLst/>
              <a:latin typeface="inherit"/>
            </a:endParaRPr>
          </a:p>
          <a:p>
            <a:endParaRPr lang="en-GB" sz="16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8523556B-FD2E-C444-9E90-33DA4F3091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25"/>
          <a:stretch/>
        </p:blipFill>
        <p:spPr>
          <a:xfrm>
            <a:off x="-1" y="0"/>
            <a:ext cx="12192763" cy="26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7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F5C6070-530C-42D7-A867-CFCDB36E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7" t="16958" r="50850" b="13528"/>
          <a:stretch/>
        </p:blipFill>
        <p:spPr>
          <a:xfrm>
            <a:off x="0" y="0"/>
            <a:ext cx="5095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D47C9A-05D9-40D3-B6E0-C0A49BEEFC81}"/>
              </a:ext>
            </a:extLst>
          </p:cNvPr>
          <p:cNvSpPr txBox="1"/>
          <p:nvPr/>
        </p:nvSpPr>
        <p:spPr>
          <a:xfrm>
            <a:off x="5906814" y="1809750"/>
            <a:ext cx="5307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2800" b="1" dirty="0">
                <a:solidFill>
                  <a:schemeClr val="accent1"/>
                </a:solidFill>
                <a:latin typeface="+mj-lt"/>
              </a:rPr>
              <a:t>AGENDA</a:t>
            </a:r>
            <a:endParaRPr lang="fr-FR" sz="2800" b="1" dirty="0">
              <a:solidFill>
                <a:schemeClr val="accent1"/>
              </a:solidFill>
              <a:latin typeface="+mj-lt"/>
            </a:endParaRPr>
          </a:p>
          <a:p>
            <a:endParaRPr lang="fr-FR" sz="2800" b="1" dirty="0">
              <a:latin typeface="+mj-lt"/>
            </a:endParaRPr>
          </a:p>
          <a:p>
            <a:pPr marL="342900" lvl="0" indent="-342900">
              <a:buAutoNum type="arabicPeriod"/>
            </a:pPr>
            <a:r>
              <a:rPr lang="en-GB" sz="2800" b="1" dirty="0">
                <a:solidFill>
                  <a:schemeClr val="accent1"/>
                </a:solidFill>
                <a:latin typeface="+mj-lt"/>
              </a:rPr>
              <a:t>Updates about CRC Incubators &amp; Implementation guidelines</a:t>
            </a:r>
          </a:p>
          <a:p>
            <a:pPr marL="342900" lvl="0" indent="-342900">
              <a:buAutoNum type="arabicPeriod"/>
            </a:pPr>
            <a:r>
              <a:rPr lang="en-GB" sz="2800" b="1" dirty="0">
                <a:solidFill>
                  <a:schemeClr val="accent1"/>
                </a:solidFill>
                <a:latin typeface="+mj-lt"/>
              </a:rPr>
              <a:t>Final report</a:t>
            </a:r>
          </a:p>
          <a:p>
            <a:pPr marL="342900" lvl="0" indent="-342900">
              <a:buAutoNum type="arabicPeriod"/>
            </a:pPr>
            <a:r>
              <a:rPr lang="en-GB" sz="2800" b="1" dirty="0">
                <a:solidFill>
                  <a:schemeClr val="accent1"/>
                </a:solidFill>
                <a:latin typeface="+mj-lt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8331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2" t="1112"/>
          <a:stretch/>
        </p:blipFill>
        <p:spPr>
          <a:xfrm>
            <a:off x="450531" y="0"/>
            <a:ext cx="5655142" cy="68627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656031" y="1114814"/>
            <a:ext cx="4600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6 universities </a:t>
            </a:r>
            <a:r>
              <a:rPr lang="en-GB" sz="1400" dirty="0">
                <a:latin typeface="+mj-lt"/>
              </a:rPr>
              <a:t>formed the </a:t>
            </a:r>
            <a:r>
              <a:rPr lang="en-GB" sz="1400" i="1" dirty="0">
                <a:latin typeface="+mj-lt"/>
              </a:rPr>
              <a:t>EUTOPIA 2050 </a:t>
            </a:r>
            <a:r>
              <a:rPr lang="en-GB" sz="1400" dirty="0">
                <a:latin typeface="+mj-lt"/>
              </a:rPr>
              <a:t>project awarded in 2019 by the European Commission for their ambition and vision to build a European University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65556" y="505214"/>
            <a:ext cx="360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EUTOPIA FOUNDING MEMBERS 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6542291" y="2211181"/>
            <a:ext cx="5747984" cy="1863514"/>
            <a:chOff x="6105525" y="3552825"/>
            <a:chExt cx="5747984" cy="186351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31"/>
            <a:stretch/>
          </p:blipFill>
          <p:spPr>
            <a:xfrm>
              <a:off x="6105525" y="3552825"/>
              <a:ext cx="5678059" cy="93111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7" r="33881"/>
            <a:stretch/>
          </p:blipFill>
          <p:spPr>
            <a:xfrm>
              <a:off x="6105525" y="4483939"/>
              <a:ext cx="1381125" cy="93111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34" t="69" r="15898" b="-69"/>
            <a:stretch/>
          </p:blipFill>
          <p:spPr>
            <a:xfrm>
              <a:off x="8377816" y="4483939"/>
              <a:ext cx="1632959" cy="9324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80" t="69" r="-2248" b="-69"/>
            <a:stretch/>
          </p:blipFill>
          <p:spPr>
            <a:xfrm>
              <a:off x="10220550" y="4483296"/>
              <a:ext cx="1632959" cy="932400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31" y="4760277"/>
            <a:ext cx="2379439" cy="4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8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F5C6070-530C-42D7-A867-CFCDB36E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7" t="16958" r="50850" b="13528"/>
          <a:stretch/>
        </p:blipFill>
        <p:spPr>
          <a:xfrm>
            <a:off x="0" y="0"/>
            <a:ext cx="5095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D47C9A-05D9-40D3-B6E0-C0A49BEEFC81}"/>
              </a:ext>
            </a:extLst>
          </p:cNvPr>
          <p:cNvSpPr txBox="1"/>
          <p:nvPr/>
        </p:nvSpPr>
        <p:spPr>
          <a:xfrm>
            <a:off x="5819775" y="2059394"/>
            <a:ext cx="42957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b="1" dirty="0">
                <a:solidFill>
                  <a:schemeClr val="accent1"/>
                </a:solidFill>
                <a:latin typeface="+mj-lt"/>
              </a:rPr>
              <a:t>Updates about CRC Incubators &amp; Implementation guidelines</a:t>
            </a:r>
          </a:p>
          <a:p>
            <a:pPr lvl="0"/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986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id="{098CCBD3-B5D4-6A40-9F0F-3DE91FD6BF8E}"/>
              </a:ext>
            </a:extLst>
          </p:cNvPr>
          <p:cNvSpPr txBox="1"/>
          <p:nvPr/>
        </p:nvSpPr>
        <p:spPr>
          <a:xfrm>
            <a:off x="580978" y="2844830"/>
            <a:ext cx="10904538" cy="451338"/>
          </a:xfrm>
          <a:prstGeom prst="rect">
            <a:avLst/>
          </a:prstGeom>
          <a:noFill/>
        </p:spPr>
        <p:txBody>
          <a:bodyPr wrap="square" rtlCol="0" anchor="t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fr-FR" sz="2300" b="1" dirty="0">
                <a:solidFill>
                  <a:schemeClr val="accent1"/>
                </a:solidFill>
              </a:rPr>
              <a:t>CRC </a:t>
            </a:r>
            <a:r>
              <a:rPr lang="fr-FR" sz="2300" b="1" dirty="0" err="1">
                <a:solidFill>
                  <a:schemeClr val="accent1"/>
                </a:solidFill>
              </a:rPr>
              <a:t>Incubators</a:t>
            </a:r>
            <a:r>
              <a:rPr lang="fr-FR" sz="2300" b="1" dirty="0">
                <a:solidFill>
                  <a:schemeClr val="accent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endParaRPr lang="fr-FR" sz="28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fr-FR" sz="2800" dirty="0">
              <a:latin typeface="+mj-lt"/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45BBB538-E7C9-FA46-971F-A253A8B1E53D}"/>
              </a:ext>
            </a:extLst>
          </p:cNvPr>
          <p:cNvSpPr txBox="1"/>
          <p:nvPr/>
        </p:nvSpPr>
        <p:spPr>
          <a:xfrm>
            <a:off x="580978" y="3291771"/>
            <a:ext cx="10904538" cy="266386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Results of the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+mj-lt"/>
              </a:rPr>
              <a:t>17 approved CRCs Incubators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+mj-lt"/>
              </a:rPr>
              <a:t>78 budgeted researchers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8523556B-FD2E-C444-9E90-33DA4F309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25"/>
          <a:stretch/>
        </p:blipFill>
        <p:spPr>
          <a:xfrm>
            <a:off x="-1" y="0"/>
            <a:ext cx="12192763" cy="26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45BBB538-E7C9-FA46-971F-A253A8B1E53D}"/>
              </a:ext>
            </a:extLst>
          </p:cNvPr>
          <p:cNvSpPr txBox="1"/>
          <p:nvPr/>
        </p:nvSpPr>
        <p:spPr>
          <a:xfrm>
            <a:off x="580978" y="3429000"/>
            <a:ext cx="10904538" cy="23220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+mj-lt"/>
              </a:rPr>
              <a:t>Payment of the budget will be done through own universities according to local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+mj-lt"/>
              </a:rPr>
              <a:t>Each CRC researcher from a EUTOPIA founding member university receives up to 3000 Euro for networking purposes (travel, accommodation, subsistence etc)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Budgeted r</a:t>
            </a:r>
            <a:r>
              <a:rPr lang="en-US" b="0" i="0" dirty="0">
                <a:solidFill>
                  <a:schemeClr val="accent1"/>
                </a:solidFill>
                <a:effectLst/>
                <a:latin typeface="+mj-lt"/>
              </a:rPr>
              <a:t>esearchers from VUB, CY, GU, UPF and Warwick received an additional 2000 Euro/researcher to be spent on networking costs or on other expenses (e.g. research expenses or on external partners)</a:t>
            </a:r>
            <a:endParaRPr lang="en-GB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8523556B-FD2E-C444-9E90-33DA4F309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25"/>
          <a:stretch/>
        </p:blipFill>
        <p:spPr>
          <a:xfrm>
            <a:off x="-1" y="0"/>
            <a:ext cx="12192763" cy="26866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324673-AC72-45A9-BA40-413CB92ACC55}"/>
              </a:ext>
            </a:extLst>
          </p:cNvPr>
          <p:cNvSpPr txBox="1"/>
          <p:nvPr/>
        </p:nvSpPr>
        <p:spPr>
          <a:xfrm>
            <a:off x="580978" y="2844830"/>
            <a:ext cx="10904538" cy="451338"/>
          </a:xfrm>
          <a:prstGeom prst="rect">
            <a:avLst/>
          </a:prstGeom>
          <a:noFill/>
        </p:spPr>
        <p:txBody>
          <a:bodyPr wrap="square" rtlCol="0" anchor="t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fr-FR" sz="2300" b="1" dirty="0">
                <a:solidFill>
                  <a:schemeClr val="accent1"/>
                </a:solidFill>
              </a:rPr>
              <a:t>CRC </a:t>
            </a:r>
            <a:r>
              <a:rPr lang="fr-FR" sz="2300" b="1" dirty="0" err="1">
                <a:solidFill>
                  <a:schemeClr val="accent1"/>
                </a:solidFill>
              </a:rPr>
              <a:t>Incubators</a:t>
            </a:r>
            <a:r>
              <a:rPr lang="fr-FR" sz="2300" b="1" dirty="0">
                <a:solidFill>
                  <a:schemeClr val="accent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endParaRPr lang="fr-FR" sz="28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fr-F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206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8523556B-FD2E-C444-9E90-33DA4F309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25"/>
          <a:stretch/>
        </p:blipFill>
        <p:spPr>
          <a:xfrm>
            <a:off x="-1" y="0"/>
            <a:ext cx="12192763" cy="26866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324673-AC72-45A9-BA40-413CB92ACC55}"/>
              </a:ext>
            </a:extLst>
          </p:cNvPr>
          <p:cNvSpPr txBox="1"/>
          <p:nvPr/>
        </p:nvSpPr>
        <p:spPr>
          <a:xfrm>
            <a:off x="580978" y="2844830"/>
            <a:ext cx="10904538" cy="451338"/>
          </a:xfrm>
          <a:prstGeom prst="rect">
            <a:avLst/>
          </a:prstGeom>
          <a:noFill/>
        </p:spPr>
        <p:txBody>
          <a:bodyPr wrap="square" rtlCol="0" anchor="t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fr-FR" sz="2300" b="1" dirty="0">
                <a:solidFill>
                  <a:schemeClr val="accent1"/>
                </a:solidFill>
              </a:rPr>
              <a:t>CRC </a:t>
            </a:r>
            <a:r>
              <a:rPr lang="fr-FR" sz="2300" b="1" dirty="0" err="1">
                <a:solidFill>
                  <a:schemeClr val="accent1"/>
                </a:solidFill>
              </a:rPr>
              <a:t>Incubators</a:t>
            </a:r>
            <a:r>
              <a:rPr lang="fr-FR" sz="2300" b="1" dirty="0">
                <a:solidFill>
                  <a:schemeClr val="accent1"/>
                </a:solidFill>
              </a:rPr>
              <a:t> – use of budget </a:t>
            </a:r>
          </a:p>
          <a:p>
            <a:pPr>
              <a:spcAft>
                <a:spcPts val="600"/>
              </a:spcAft>
            </a:pPr>
            <a:endParaRPr lang="fr-FR" sz="28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fr-FR" sz="2800" dirty="0">
              <a:latin typeface="+mj-lt"/>
            </a:endParaRP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2310BDCF-6351-475E-86D3-B8A65E4D6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738609"/>
              </p:ext>
            </p:extLst>
          </p:nvPr>
        </p:nvGraphicFramePr>
        <p:xfrm>
          <a:off x="794084" y="3454359"/>
          <a:ext cx="10202779" cy="2834640"/>
        </p:xfrm>
        <a:graphic>
          <a:graphicData uri="http://schemas.openxmlformats.org/drawingml/2006/table">
            <a:tbl>
              <a:tblPr/>
              <a:tblGrid>
                <a:gridCol w="830180">
                  <a:extLst>
                    <a:ext uri="{9D8B030D-6E8A-4147-A177-3AD203B41FA5}">
                      <a16:colId xmlns:a16="http://schemas.microsoft.com/office/drawing/2014/main" val="3762832346"/>
                    </a:ext>
                  </a:extLst>
                </a:gridCol>
                <a:gridCol w="1467852">
                  <a:extLst>
                    <a:ext uri="{9D8B030D-6E8A-4147-A177-3AD203B41FA5}">
                      <a16:colId xmlns:a16="http://schemas.microsoft.com/office/drawing/2014/main" val="1404782751"/>
                    </a:ext>
                  </a:extLst>
                </a:gridCol>
                <a:gridCol w="2562727">
                  <a:extLst>
                    <a:ext uri="{9D8B030D-6E8A-4147-A177-3AD203B41FA5}">
                      <a16:colId xmlns:a16="http://schemas.microsoft.com/office/drawing/2014/main" val="290547190"/>
                    </a:ext>
                  </a:extLst>
                </a:gridCol>
                <a:gridCol w="2153652">
                  <a:extLst>
                    <a:ext uri="{9D8B030D-6E8A-4147-A177-3AD203B41FA5}">
                      <a16:colId xmlns:a16="http://schemas.microsoft.com/office/drawing/2014/main" val="2643658899"/>
                    </a:ext>
                  </a:extLst>
                </a:gridCol>
                <a:gridCol w="3188368">
                  <a:extLst>
                    <a:ext uri="{9D8B030D-6E8A-4147-A177-3AD203B41FA5}">
                      <a16:colId xmlns:a16="http://schemas.microsoft.com/office/drawing/2014/main" val="1084202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sv-SE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sv-SE" sz="1400" b="1" i="0" dirty="0"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  <a:r>
                        <a:rPr lang="sv-SE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v-SE" sz="1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sv-SE" sz="1400" b="1" i="0" dirty="0">
                          <a:effectLst/>
                          <a:latin typeface="Calibri" panose="020F0502020204030204" pitchFamily="34" charset="0"/>
                        </a:rPr>
                        <a:t>Budget </a:t>
                      </a:r>
                      <a:r>
                        <a:rPr lang="sv-SE" sz="1400" b="1" i="0" dirty="0" err="1">
                          <a:effectLst/>
                          <a:latin typeface="Calibri" panose="020F0502020204030204" pitchFamily="34" charset="0"/>
                        </a:rPr>
                        <a:t>track</a:t>
                      </a:r>
                      <a:r>
                        <a:rPr lang="sv-SE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v-SE" sz="1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sv-SE" sz="1400" b="1" i="0" dirty="0" err="1">
                          <a:effectLst/>
                          <a:latin typeface="Calibri" panose="020F0502020204030204" pitchFamily="34" charset="0"/>
                        </a:rPr>
                        <a:t>Eligible</a:t>
                      </a:r>
                      <a:r>
                        <a:rPr lang="sv-SE" sz="1400" b="1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400" b="1" i="0" dirty="0" err="1"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  <a:r>
                        <a:rPr lang="sv-SE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v-SE" sz="1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400">
                        <a:effectLst/>
                      </a:endParaRPr>
                    </a:p>
                    <a:p>
                      <a:pPr algn="l" rtl="0" fontAlgn="base"/>
                      <a:r>
                        <a:rPr lang="sv-SE" sz="1400" b="1" i="0">
                          <a:effectLst/>
                          <a:latin typeface="Calibri" panose="020F0502020204030204" pitchFamily="34" charset="0"/>
                        </a:rPr>
                        <a:t>Eligible countries</a:t>
                      </a:r>
                      <a:r>
                        <a:rPr lang="sv-SE" sz="14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v-SE" sz="14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400">
                        <a:effectLst/>
                      </a:endParaRPr>
                    </a:p>
                    <a:p>
                      <a:pPr algn="l" rtl="0" fontAlgn="base"/>
                      <a:r>
                        <a:rPr lang="sv-SE" sz="1400" b="1" i="0">
                          <a:effectLst/>
                          <a:latin typeface="Calibri" panose="020F0502020204030204" pitchFamily="34" charset="0"/>
                        </a:rPr>
                        <a:t>Eligible costs</a:t>
                      </a:r>
                      <a:r>
                        <a:rPr lang="sv-SE" sz="14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v-SE" sz="14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17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sv-SE" sz="1400">
                        <a:effectLst/>
                      </a:endParaRPr>
                    </a:p>
                    <a:p>
                      <a:pPr algn="l" rtl="0" fontAlgn="base"/>
                      <a:r>
                        <a:rPr lang="sv-SE" sz="1400" b="1" i="0">
                          <a:effectLst/>
                        </a:rPr>
                        <a:t>€3000</a:t>
                      </a:r>
                      <a:r>
                        <a:rPr lang="sv-SE" sz="1400" b="0" i="0">
                          <a:effectLst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EU co-finance through the 2050-project </a:t>
                      </a:r>
                      <a:endParaRPr lang="en-US" sz="1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Only budgeted CRC Incubator partners from the 6 EUTOPIA universities </a:t>
                      </a:r>
                      <a:endParaRPr lang="en-US" sz="1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Costs incurred only for activities organized in the countries of one of the 6 EUTOPIA universities </a:t>
                      </a:r>
                      <a:endParaRPr lang="en-US" sz="1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Costs incurred for networking purposes such as travel, living accommodation and subsistence. </a:t>
                      </a:r>
                      <a:endParaRPr lang="en-US" sz="1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759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sv-SE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sv-SE" sz="1400" b="1" i="0" dirty="0">
                          <a:effectLst/>
                        </a:rPr>
                        <a:t>€2000</a:t>
                      </a:r>
                      <a:r>
                        <a:rPr lang="sv-SE" sz="1400" b="0" i="0" dirty="0">
                          <a:effectLst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University co-finance through the 2050-project </a:t>
                      </a:r>
                      <a:endParaRPr lang="en-US" sz="1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Internal &amp; external stakeholders, including participants from the 4 EUTOPIA universities and beyond </a:t>
                      </a:r>
                      <a:endParaRPr lang="en-US" sz="1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Internal &amp; external stakeholders, including participants from the 4 EUTOPIA universities and beyond </a:t>
                      </a:r>
                      <a:endParaRPr lang="en-US" sz="1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</a:rPr>
                        <a:t>Costs for networking purposes (internal &amp; external stakeholders), research expenses etc. Subject to the procedure of each of the 6 EUTOPIA universities.  </a:t>
                      </a:r>
                      <a:endParaRPr lang="en-US" sz="14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55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3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F5C6070-530C-42D7-A867-CFCDB36E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7" t="16958" r="50850" b="13528"/>
          <a:stretch/>
        </p:blipFill>
        <p:spPr>
          <a:xfrm>
            <a:off x="0" y="0"/>
            <a:ext cx="5095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D47C9A-05D9-40D3-B6E0-C0A49BEEFC81}"/>
              </a:ext>
            </a:extLst>
          </p:cNvPr>
          <p:cNvSpPr txBox="1"/>
          <p:nvPr/>
        </p:nvSpPr>
        <p:spPr>
          <a:xfrm>
            <a:off x="5819775" y="2651379"/>
            <a:ext cx="4295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b="1" dirty="0">
                <a:solidFill>
                  <a:schemeClr val="accent1"/>
                </a:solidFill>
                <a:latin typeface="+mj-lt"/>
              </a:rPr>
              <a:t>Final report</a:t>
            </a:r>
          </a:p>
          <a:p>
            <a:pPr lvl="0"/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809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45BBB538-E7C9-FA46-971F-A253A8B1E53D}"/>
              </a:ext>
            </a:extLst>
          </p:cNvPr>
          <p:cNvSpPr txBox="1"/>
          <p:nvPr/>
        </p:nvSpPr>
        <p:spPr>
          <a:xfrm>
            <a:off x="580977" y="3072315"/>
            <a:ext cx="11282159" cy="335667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Reporting and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+mj-lt"/>
              </a:rPr>
              <a:t>Budget reporting – check with own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+mj-lt"/>
              </a:rPr>
              <a:t>Final report form must be submitted latest 30 November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+mj-lt"/>
              </a:rPr>
              <a:t>Monitoring and evaluation May-June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  <a:latin typeface="+mj-lt"/>
            </a:endParaRPr>
          </a:p>
          <a:p>
            <a:r>
              <a:rPr lang="en-GB" b="1" dirty="0">
                <a:solidFill>
                  <a:schemeClr val="accent1"/>
                </a:solidFill>
              </a:rPr>
              <a:t>What to save/prepare/document for the final report?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  <a:latin typeface="+mj-lt"/>
              </a:rPr>
              <a:t>Participants lists, </a:t>
            </a:r>
            <a:r>
              <a:rPr lang="en-GB" dirty="0">
                <a:solidFill>
                  <a:schemeClr val="accent1"/>
                </a:solidFill>
                <a:latin typeface="+mj-lt"/>
              </a:rPr>
              <a:t>print screens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+mj-lt"/>
              </a:rPr>
              <a:t>Links to webpages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+mj-lt"/>
              </a:rPr>
              <a:t>Bills</a:t>
            </a: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8523556B-FD2E-C444-9E90-33DA4F309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25"/>
          <a:stretch/>
        </p:blipFill>
        <p:spPr>
          <a:xfrm>
            <a:off x="-1" y="0"/>
            <a:ext cx="12192763" cy="26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595</Words>
  <Application>Microsoft Office PowerPoint</Application>
  <PresentationFormat>Bredbild</PresentationFormat>
  <Paragraphs>96</Paragraphs>
  <Slides>13</Slides>
  <Notes>8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inherit</vt:lpstr>
      <vt:lpstr>Thème Office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Armando URIBE-ECHEVERRIA</dc:creator>
  <cp:lastModifiedBy>Andreea Maris</cp:lastModifiedBy>
  <cp:revision>57</cp:revision>
  <dcterms:created xsi:type="dcterms:W3CDTF">2022-01-25T11:23:02Z</dcterms:created>
  <dcterms:modified xsi:type="dcterms:W3CDTF">2022-08-31T10:59:22Z</dcterms:modified>
</cp:coreProperties>
</file>